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C48F6C-E944-40B8-8306-FDB47970B4D0}">
  <a:tblStyle styleId="{98C48F6C-E944-40B8-8306-FDB47970B4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9284b90f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9284b90f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9284b90f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9284b90f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9284b90f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9284b90f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9284b90fb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9284b90fb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9284b90fb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9284b90f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9284b90fb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9284b90fb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9284b90fb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9284b90f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9284b90fb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9284b90f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9284b90fb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9284b90f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284b90f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9284b90f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9284b90f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9284b90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9284b90fb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9284b90fb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9284b90fb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9284b90fb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9284b90fb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9284b90fb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9284b90fb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9284b90fb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9284b90fb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9284b90fb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9284b90f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9284b90f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9284b90f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9284b90f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9284b90f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9284b90f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9284b90f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9284b90f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9284b90f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9284b90f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9284b90f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9284b90f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9284b90f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9284b90f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sulianova/cardiovascular-disease-dataset"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33500"/>
            <a:ext cx="8520600" cy="15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280"/>
              <a:t>Detection of Cardiovascular disease using different machine learning algorithms followed by PCA(Principal Component Analysis) and LDA(Linear Discriminant Analysis) </a:t>
            </a:r>
            <a:endParaRPr sz="2280"/>
          </a:p>
        </p:txBody>
      </p:sp>
      <p:pic>
        <p:nvPicPr>
          <p:cNvPr id="55" name="Google Shape;55;p13"/>
          <p:cNvPicPr preferRelativeResize="0"/>
          <p:nvPr/>
        </p:nvPicPr>
        <p:blipFill>
          <a:blip r:embed="rId3">
            <a:alphaModFix/>
          </a:blip>
          <a:stretch>
            <a:fillRect/>
          </a:stretch>
        </p:blipFill>
        <p:spPr>
          <a:xfrm>
            <a:off x="6245150" y="2170300"/>
            <a:ext cx="2492926" cy="2492924"/>
          </a:xfrm>
          <a:prstGeom prst="rect">
            <a:avLst/>
          </a:prstGeom>
          <a:noFill/>
          <a:ln>
            <a:noFill/>
          </a:ln>
        </p:spPr>
      </p:pic>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 name="Google Shape;57;p13"/>
          <p:cNvGraphicFramePr/>
          <p:nvPr/>
        </p:nvGraphicFramePr>
        <p:xfrm>
          <a:off x="986950" y="2882225"/>
          <a:ext cx="3000000" cy="3000000"/>
        </p:xfrm>
        <a:graphic>
          <a:graphicData uri="http://schemas.openxmlformats.org/drawingml/2006/table">
            <a:tbl>
              <a:tblPr>
                <a:noFill/>
                <a:tableStyleId>{98C48F6C-E944-40B8-8306-FDB47970B4D0}</a:tableStyleId>
              </a:tblPr>
              <a:tblGrid>
                <a:gridCol w="2629100"/>
                <a:gridCol w="2629100"/>
              </a:tblGrid>
              <a:tr h="381000">
                <a:tc>
                  <a:txBody>
                    <a:bodyPr/>
                    <a:lstStyle/>
                    <a:p>
                      <a:pPr indent="0" lvl="0" marL="0" rtl="0" algn="ctr">
                        <a:spcBef>
                          <a:spcPts val="0"/>
                        </a:spcBef>
                        <a:spcAft>
                          <a:spcPts val="0"/>
                        </a:spcAft>
                        <a:buNone/>
                      </a:pPr>
                      <a:r>
                        <a:rPr lang="en"/>
                        <a:t>Name</a:t>
                      </a:r>
                      <a:endParaRPr/>
                    </a:p>
                  </a:txBody>
                  <a:tcPr marT="91425" marB="91425" marR="91425" marL="91425"/>
                </a:tc>
                <a:tc>
                  <a:txBody>
                    <a:bodyPr/>
                    <a:lstStyle/>
                    <a:p>
                      <a:pPr indent="0" lvl="0" marL="0" rtl="0" algn="ctr">
                        <a:spcBef>
                          <a:spcPts val="0"/>
                        </a:spcBef>
                        <a:spcAft>
                          <a:spcPts val="0"/>
                        </a:spcAft>
                        <a:buNone/>
                      </a:pPr>
                      <a:r>
                        <a:rPr lang="en"/>
                        <a:t>I.D</a:t>
                      </a:r>
                      <a:endParaRPr/>
                    </a:p>
                  </a:txBody>
                  <a:tcPr marT="91425" marB="91425" marR="91425" marL="91425"/>
                </a:tc>
              </a:tr>
              <a:tr h="381000">
                <a:tc>
                  <a:txBody>
                    <a:bodyPr/>
                    <a:lstStyle/>
                    <a:p>
                      <a:pPr indent="0" lvl="0" marL="0" rtl="0" algn="ctr">
                        <a:spcBef>
                          <a:spcPts val="0"/>
                        </a:spcBef>
                        <a:spcAft>
                          <a:spcPts val="0"/>
                        </a:spcAft>
                        <a:buNone/>
                      </a:pPr>
                      <a:r>
                        <a:rPr lang="en"/>
                        <a:t>Farhan Sharukh Hasan</a:t>
                      </a:r>
                      <a:endParaRPr/>
                    </a:p>
                  </a:txBody>
                  <a:tcPr marT="91425" marB="91425" marR="91425" marL="91425"/>
                </a:tc>
                <a:tc>
                  <a:txBody>
                    <a:bodyPr/>
                    <a:lstStyle/>
                    <a:p>
                      <a:pPr indent="0" lvl="0" marL="0" rtl="0" algn="ctr">
                        <a:spcBef>
                          <a:spcPts val="0"/>
                        </a:spcBef>
                        <a:spcAft>
                          <a:spcPts val="0"/>
                        </a:spcAft>
                        <a:buNone/>
                      </a:pPr>
                      <a:r>
                        <a:rPr lang="en"/>
                        <a:t>170204066</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solidFill>
                            <a:schemeClr val="dk1"/>
                          </a:solidFill>
                          <a:highlight>
                            <a:srgbClr val="FFFFFF"/>
                          </a:highlight>
                        </a:rPr>
                        <a:t>Rahat Kader Khan</a:t>
                      </a:r>
                      <a:endParaRPr/>
                    </a:p>
                  </a:txBody>
                  <a:tcPr marT="91425" marB="91425" marR="91425" marL="91425"/>
                </a:tc>
                <a:tc>
                  <a:txBody>
                    <a:bodyPr/>
                    <a:lstStyle/>
                    <a:p>
                      <a:pPr indent="0" lvl="0" marL="0" rtl="0" algn="ctr">
                        <a:spcBef>
                          <a:spcPts val="0"/>
                        </a:spcBef>
                        <a:spcAft>
                          <a:spcPts val="0"/>
                        </a:spcAft>
                        <a:buNone/>
                      </a:pPr>
                      <a:r>
                        <a:rPr lang="en"/>
                        <a:t>170204074</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solidFill>
                            <a:schemeClr val="dk1"/>
                          </a:solidFill>
                          <a:highlight>
                            <a:srgbClr val="FFFFFF"/>
                          </a:highlight>
                        </a:rPr>
                        <a:t>Shweta Bhattacharjee Porna</a:t>
                      </a:r>
                      <a:endParaRPr/>
                    </a:p>
                  </a:txBody>
                  <a:tcPr marT="91425" marB="91425" marR="91425" marL="91425"/>
                </a:tc>
                <a:tc>
                  <a:txBody>
                    <a:bodyPr/>
                    <a:lstStyle/>
                    <a:p>
                      <a:pPr indent="0" lvl="0" marL="0" rtl="0" algn="ctr">
                        <a:spcBef>
                          <a:spcPts val="0"/>
                        </a:spcBef>
                        <a:spcAft>
                          <a:spcPts val="0"/>
                        </a:spcAft>
                        <a:buNone/>
                      </a:pPr>
                      <a:r>
                        <a:rPr lang="en"/>
                        <a:t>170204111</a:t>
                      </a:r>
                      <a:endParaRPr/>
                    </a:p>
                  </a:txBody>
                  <a:tcPr marT="91425" marB="91425" marR="91425" marL="91425"/>
                </a:tc>
              </a:tr>
            </a:tbl>
          </a:graphicData>
        </a:graphic>
      </p:graphicFrame>
      <p:sp>
        <p:nvSpPr>
          <p:cNvPr id="58" name="Google Shape;58;p13"/>
          <p:cNvSpPr txBox="1"/>
          <p:nvPr/>
        </p:nvSpPr>
        <p:spPr>
          <a:xfrm>
            <a:off x="2152250" y="2050125"/>
            <a:ext cx="420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Group - 01</a:t>
            </a:r>
            <a:endParaRPr b="1" sz="16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idx="1" type="body"/>
          </p:nvPr>
        </p:nvSpPr>
        <p:spPr>
          <a:xfrm>
            <a:off x="311700" y="284525"/>
            <a:ext cx="8520600" cy="428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Chi-Squared statistical</a:t>
            </a:r>
            <a:endParaRPr/>
          </a:p>
          <a:p>
            <a:pPr indent="0" lvl="0" marL="457200" rtl="0" algn="l">
              <a:spcBef>
                <a:spcPts val="1200"/>
              </a:spcBef>
              <a:spcAft>
                <a:spcPts val="1200"/>
              </a:spcAft>
              <a:buNone/>
            </a:pPr>
            <a:r>
              <a:t/>
            </a:r>
            <a:endParaRPr/>
          </a:p>
        </p:txBody>
      </p:sp>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2"/>
          <p:cNvPicPr preferRelativeResize="0"/>
          <p:nvPr/>
        </p:nvPicPr>
        <p:blipFill>
          <a:blip r:embed="rId3">
            <a:alphaModFix/>
          </a:blip>
          <a:stretch>
            <a:fillRect/>
          </a:stretch>
        </p:blipFill>
        <p:spPr>
          <a:xfrm>
            <a:off x="2604575" y="882775"/>
            <a:ext cx="3939700" cy="368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Logistic Regression </a:t>
            </a:r>
            <a:endParaRPr/>
          </a:p>
          <a:p>
            <a:pPr indent="0" lvl="0" marL="914400" rtl="0" algn="l">
              <a:spcBef>
                <a:spcPts val="1200"/>
              </a:spcBef>
              <a:spcAft>
                <a:spcPts val="1200"/>
              </a:spcAft>
              <a:buNone/>
            </a:pPr>
            <a:r>
              <a:t/>
            </a:r>
            <a:endParaRPr/>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3"/>
          <p:cNvPicPr preferRelativeResize="0"/>
          <p:nvPr/>
        </p:nvPicPr>
        <p:blipFill>
          <a:blip r:embed="rId3">
            <a:alphaModFix/>
          </a:blip>
          <a:stretch>
            <a:fillRect/>
          </a:stretch>
        </p:blipFill>
        <p:spPr>
          <a:xfrm>
            <a:off x="37227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K-Nearest Neighbour</a:t>
            </a:r>
            <a:endParaRPr/>
          </a:p>
          <a:p>
            <a:pPr indent="0" lvl="0" marL="914400" rtl="0" algn="l">
              <a:spcBef>
                <a:spcPts val="1200"/>
              </a:spcBef>
              <a:spcAft>
                <a:spcPts val="1200"/>
              </a:spcAft>
              <a:buNone/>
            </a:pPr>
            <a:r>
              <a:t/>
            </a:r>
            <a:endParaRPr/>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4"/>
          <p:cNvPicPr preferRelativeResize="0"/>
          <p:nvPr/>
        </p:nvPicPr>
        <p:blipFill>
          <a:blip r:embed="rId3">
            <a:alphaModFix/>
          </a:blip>
          <a:stretch>
            <a:fillRect/>
          </a:stretch>
        </p:blipFill>
        <p:spPr>
          <a:xfrm>
            <a:off x="2801950" y="1214450"/>
            <a:ext cx="5611799" cy="31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Support Vector Machine</a:t>
            </a:r>
            <a:endParaRPr/>
          </a:p>
          <a:p>
            <a:pPr indent="0" lvl="0" marL="914400" rtl="0" algn="l">
              <a:spcBef>
                <a:spcPts val="1200"/>
              </a:spcBef>
              <a:spcAft>
                <a:spcPts val="1200"/>
              </a:spcAft>
              <a:buNone/>
            </a:pPr>
            <a:r>
              <a:t/>
            </a:r>
            <a:endParaRPr/>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5"/>
          <p:cNvPicPr preferRelativeResize="0"/>
          <p:nvPr/>
        </p:nvPicPr>
        <p:blipFill>
          <a:blip r:embed="rId3">
            <a:alphaModFix/>
          </a:blip>
          <a:stretch>
            <a:fillRect/>
          </a:stretch>
        </p:blipFill>
        <p:spPr>
          <a:xfrm>
            <a:off x="4119575" y="1044625"/>
            <a:ext cx="3667125" cy="352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Random Forest Classifier</a:t>
            </a:r>
            <a:endParaRPr/>
          </a:p>
          <a:p>
            <a:pPr indent="0" lvl="0" marL="914400" rtl="0" algn="l">
              <a:spcBef>
                <a:spcPts val="1200"/>
              </a:spcBef>
              <a:spcAft>
                <a:spcPts val="1200"/>
              </a:spcAft>
              <a:buNone/>
            </a:pPr>
            <a:r>
              <a:t/>
            </a:r>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6"/>
          <p:cNvPicPr preferRelativeResize="0"/>
          <p:nvPr/>
        </p:nvPicPr>
        <p:blipFill>
          <a:blip r:embed="rId3">
            <a:alphaModFix/>
          </a:blip>
          <a:stretch>
            <a:fillRect/>
          </a:stretch>
        </p:blipFill>
        <p:spPr>
          <a:xfrm>
            <a:off x="2670125" y="1222375"/>
            <a:ext cx="6008700" cy="3272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Naive Bayes</a:t>
            </a:r>
            <a:endParaRPr/>
          </a:p>
          <a:p>
            <a:pPr indent="0" lvl="0" marL="914400" rtl="0" algn="l">
              <a:spcBef>
                <a:spcPts val="1200"/>
              </a:spcBef>
              <a:spcAft>
                <a:spcPts val="1200"/>
              </a:spcAft>
              <a:buNone/>
            </a:pPr>
            <a:r>
              <a:t/>
            </a:r>
            <a:endParaRPr/>
          </a:p>
        </p:txBody>
      </p:sp>
      <p:sp>
        <p:nvSpPr>
          <p:cNvPr id="162" name="Google Shape;1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7"/>
          <p:cNvPicPr preferRelativeResize="0"/>
          <p:nvPr/>
        </p:nvPicPr>
        <p:blipFill>
          <a:blip r:embed="rId3">
            <a:alphaModFix/>
          </a:blip>
          <a:stretch>
            <a:fillRect/>
          </a:stretch>
        </p:blipFill>
        <p:spPr>
          <a:xfrm>
            <a:off x="3217838" y="965188"/>
            <a:ext cx="4295775" cy="34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Decision Tree</a:t>
            </a:r>
            <a:endParaRPr/>
          </a:p>
          <a:p>
            <a:pPr indent="0" lvl="0" marL="914400" rtl="0" algn="l">
              <a:spcBef>
                <a:spcPts val="1200"/>
              </a:spcBef>
              <a:spcAft>
                <a:spcPts val="1200"/>
              </a:spcAft>
              <a:buNone/>
            </a:pPr>
            <a:r>
              <a:t/>
            </a:r>
            <a:endParaRPr/>
          </a:p>
        </p:txBody>
      </p:sp>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8"/>
          <p:cNvPicPr preferRelativeResize="0"/>
          <p:nvPr/>
        </p:nvPicPr>
        <p:blipFill>
          <a:blip r:embed="rId3">
            <a:alphaModFix/>
          </a:blip>
          <a:stretch>
            <a:fillRect/>
          </a:stretch>
        </p:blipFill>
        <p:spPr>
          <a:xfrm>
            <a:off x="2066925" y="1123975"/>
            <a:ext cx="6057900"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Dimension Reduction</a:t>
            </a:r>
            <a:endParaRPr/>
          </a:p>
          <a:p>
            <a:pPr indent="-317500" lvl="1" marL="914400" rtl="0" algn="l">
              <a:spcBef>
                <a:spcPts val="0"/>
              </a:spcBef>
              <a:spcAft>
                <a:spcPts val="0"/>
              </a:spcAft>
              <a:buSzPts val="1400"/>
              <a:buChar char="➢"/>
            </a:pPr>
            <a:r>
              <a:rPr lang="en"/>
              <a:t>Principal Component Analysis</a:t>
            </a:r>
            <a:endParaRPr/>
          </a:p>
          <a:p>
            <a:pPr indent="0" lvl="0" marL="914400" rtl="0" algn="l">
              <a:spcBef>
                <a:spcPts val="1200"/>
              </a:spcBef>
              <a:spcAft>
                <a:spcPts val="1200"/>
              </a:spcAft>
              <a:buNone/>
            </a:pPr>
            <a:r>
              <a:t/>
            </a:r>
            <a:endParaRPr/>
          </a:p>
        </p:txBody>
      </p:sp>
      <p:sp>
        <p:nvSpPr>
          <p:cNvPr id="176" name="Google Shape;1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9"/>
          <p:cNvPicPr preferRelativeResize="0"/>
          <p:nvPr/>
        </p:nvPicPr>
        <p:blipFill>
          <a:blip r:embed="rId3">
            <a:alphaModFix/>
          </a:blip>
          <a:stretch>
            <a:fillRect/>
          </a:stretch>
        </p:blipFill>
        <p:spPr>
          <a:xfrm>
            <a:off x="1551775" y="1206500"/>
            <a:ext cx="6437300" cy="354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311700" y="269875"/>
            <a:ext cx="8520600" cy="429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Dimension Reduction</a:t>
            </a:r>
            <a:endParaRPr/>
          </a:p>
          <a:p>
            <a:pPr indent="-317500" lvl="1" marL="914400" rtl="0" algn="l">
              <a:spcBef>
                <a:spcPts val="0"/>
              </a:spcBef>
              <a:spcAft>
                <a:spcPts val="0"/>
              </a:spcAft>
              <a:buSzPts val="1400"/>
              <a:buChar char="➢"/>
            </a:pPr>
            <a:r>
              <a:rPr lang="en"/>
              <a:t>Linear Discriminant Analysis</a:t>
            </a:r>
            <a:endParaRPr/>
          </a:p>
          <a:p>
            <a:pPr indent="0" lvl="0" marL="914400" rtl="0" algn="l">
              <a:spcBef>
                <a:spcPts val="1200"/>
              </a:spcBef>
              <a:spcAft>
                <a:spcPts val="1200"/>
              </a:spcAft>
              <a:buNone/>
            </a:pPr>
            <a:r>
              <a:t/>
            </a:r>
            <a:endParaRPr/>
          </a:p>
        </p:txBody>
      </p:sp>
      <p:sp>
        <p:nvSpPr>
          <p:cNvPr id="183" name="Google Shape;18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30"/>
          <p:cNvPicPr preferRelativeResize="0"/>
          <p:nvPr/>
        </p:nvPicPr>
        <p:blipFill>
          <a:blip r:embed="rId3">
            <a:alphaModFix/>
          </a:blip>
          <a:stretch>
            <a:fillRect/>
          </a:stretch>
        </p:blipFill>
        <p:spPr>
          <a:xfrm>
            <a:off x="2500325" y="1174775"/>
            <a:ext cx="3944925" cy="3555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and Result</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Hot Encoding</a:t>
            </a:r>
            <a:endParaRPr/>
          </a:p>
        </p:txBody>
      </p:sp>
      <p:sp>
        <p:nvSpPr>
          <p:cNvPr id="191" name="Google Shape;19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31"/>
          <p:cNvPicPr preferRelativeResize="0"/>
          <p:nvPr/>
        </p:nvPicPr>
        <p:blipFill>
          <a:blip r:embed="rId3">
            <a:alphaModFix/>
          </a:blip>
          <a:stretch>
            <a:fillRect/>
          </a:stretch>
        </p:blipFill>
        <p:spPr>
          <a:xfrm>
            <a:off x="2555875" y="1698625"/>
            <a:ext cx="3786200" cy="300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52525"/>
                </a:solidFill>
                <a:highlight>
                  <a:srgbClr val="FFFFFF"/>
                </a:highlight>
              </a:rPr>
              <a:t>Most diseases are related to the heart so the prediction about heart diseases is necessary. Machine Learning plays a decisive role in predicting outcomes of these diseases. Any technology that can help detect these diseases before much damage is done will shows that it is helpful in saving people's money and further significantly their life.</a:t>
            </a:r>
            <a:endParaRPr sz="2400"/>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4"/>
          <p:cNvPicPr preferRelativeResize="0"/>
          <p:nvPr/>
        </p:nvPicPr>
        <p:blipFill>
          <a:blip r:embed="rId3">
            <a:alphaModFix/>
          </a:blip>
          <a:stretch>
            <a:fillRect/>
          </a:stretch>
        </p:blipFill>
        <p:spPr>
          <a:xfrm>
            <a:off x="3136775" y="2934650"/>
            <a:ext cx="3188624" cy="17801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idx="1" type="body"/>
          </p:nvPr>
        </p:nvSpPr>
        <p:spPr>
          <a:xfrm>
            <a:off x="311700" y="333375"/>
            <a:ext cx="8520600" cy="423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Principal Component Analysis</a:t>
            </a:r>
            <a:endParaRPr/>
          </a:p>
        </p:txBody>
      </p:sp>
      <p:sp>
        <p:nvSpPr>
          <p:cNvPr id="198" name="Google Shape;19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32"/>
          <p:cNvPicPr preferRelativeResize="0"/>
          <p:nvPr/>
        </p:nvPicPr>
        <p:blipFill>
          <a:blip r:embed="rId3">
            <a:alphaModFix/>
          </a:blip>
          <a:stretch>
            <a:fillRect/>
          </a:stretch>
        </p:blipFill>
        <p:spPr>
          <a:xfrm>
            <a:off x="1084275" y="920750"/>
            <a:ext cx="3305150" cy="3952875"/>
          </a:xfrm>
          <a:prstGeom prst="rect">
            <a:avLst/>
          </a:prstGeom>
          <a:noFill/>
          <a:ln>
            <a:noFill/>
          </a:ln>
        </p:spPr>
      </p:pic>
      <p:pic>
        <p:nvPicPr>
          <p:cNvPr id="200" name="Google Shape;200;p32"/>
          <p:cNvPicPr preferRelativeResize="0"/>
          <p:nvPr/>
        </p:nvPicPr>
        <p:blipFill>
          <a:blip r:embed="rId4">
            <a:alphaModFix/>
          </a:blip>
          <a:stretch>
            <a:fillRect/>
          </a:stretch>
        </p:blipFill>
        <p:spPr>
          <a:xfrm>
            <a:off x="4687063" y="920750"/>
            <a:ext cx="3305175" cy="395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 type="body"/>
          </p:nvPr>
        </p:nvSpPr>
        <p:spPr>
          <a:xfrm>
            <a:off x="311700" y="333375"/>
            <a:ext cx="8520600" cy="423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Hot Encoding with </a:t>
            </a:r>
            <a:r>
              <a:rPr lang="en"/>
              <a:t>Principal Component Analysis</a:t>
            </a:r>
            <a:endParaRPr/>
          </a:p>
        </p:txBody>
      </p:sp>
      <p:sp>
        <p:nvSpPr>
          <p:cNvPr id="206" name="Google Shape;20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3"/>
          <p:cNvPicPr preferRelativeResize="0"/>
          <p:nvPr/>
        </p:nvPicPr>
        <p:blipFill>
          <a:blip r:embed="rId3">
            <a:alphaModFix/>
          </a:blip>
          <a:stretch>
            <a:fillRect/>
          </a:stretch>
        </p:blipFill>
        <p:spPr>
          <a:xfrm>
            <a:off x="832725" y="912825"/>
            <a:ext cx="2795400" cy="3881451"/>
          </a:xfrm>
          <a:prstGeom prst="rect">
            <a:avLst/>
          </a:prstGeom>
          <a:noFill/>
          <a:ln>
            <a:noFill/>
          </a:ln>
        </p:spPr>
      </p:pic>
      <p:pic>
        <p:nvPicPr>
          <p:cNvPr id="208" name="Google Shape;208;p33"/>
          <p:cNvPicPr preferRelativeResize="0"/>
          <p:nvPr/>
        </p:nvPicPr>
        <p:blipFill>
          <a:blip r:embed="rId4">
            <a:alphaModFix/>
          </a:blip>
          <a:stretch>
            <a:fillRect/>
          </a:stretch>
        </p:blipFill>
        <p:spPr>
          <a:xfrm>
            <a:off x="3628125" y="912825"/>
            <a:ext cx="2475825" cy="3841749"/>
          </a:xfrm>
          <a:prstGeom prst="rect">
            <a:avLst/>
          </a:prstGeom>
          <a:noFill/>
          <a:ln>
            <a:noFill/>
          </a:ln>
        </p:spPr>
      </p:pic>
      <p:pic>
        <p:nvPicPr>
          <p:cNvPr id="209" name="Google Shape;209;p33"/>
          <p:cNvPicPr preferRelativeResize="0"/>
          <p:nvPr/>
        </p:nvPicPr>
        <p:blipFill>
          <a:blip r:embed="rId5">
            <a:alphaModFix/>
          </a:blip>
          <a:stretch>
            <a:fillRect/>
          </a:stretch>
        </p:blipFill>
        <p:spPr>
          <a:xfrm>
            <a:off x="6153925" y="1063625"/>
            <a:ext cx="2109800" cy="369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idx="1" type="body"/>
          </p:nvPr>
        </p:nvSpPr>
        <p:spPr>
          <a:xfrm>
            <a:off x="311700" y="333375"/>
            <a:ext cx="8520600" cy="423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Discriminant </a:t>
            </a:r>
            <a:r>
              <a:rPr lang="en"/>
              <a:t>Analysis</a:t>
            </a:r>
            <a:endParaRPr/>
          </a:p>
        </p:txBody>
      </p:sp>
      <p:sp>
        <p:nvSpPr>
          <p:cNvPr id="215" name="Google Shape;21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34"/>
          <p:cNvPicPr preferRelativeResize="0"/>
          <p:nvPr/>
        </p:nvPicPr>
        <p:blipFill>
          <a:blip r:embed="rId3">
            <a:alphaModFix/>
          </a:blip>
          <a:stretch>
            <a:fillRect/>
          </a:stretch>
        </p:blipFill>
        <p:spPr>
          <a:xfrm>
            <a:off x="2881300" y="1087425"/>
            <a:ext cx="3659200" cy="319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idx="1" type="body"/>
          </p:nvPr>
        </p:nvSpPr>
        <p:spPr>
          <a:xfrm>
            <a:off x="311700" y="333375"/>
            <a:ext cx="8520600" cy="423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Hot Encoding with </a:t>
            </a:r>
            <a:r>
              <a:rPr lang="en"/>
              <a:t>Linear Discriminant Analysis</a:t>
            </a:r>
            <a:endParaRPr/>
          </a:p>
        </p:txBody>
      </p:sp>
      <p:sp>
        <p:nvSpPr>
          <p:cNvPr id="222" name="Google Shape;22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5"/>
          <p:cNvPicPr preferRelativeResize="0"/>
          <p:nvPr/>
        </p:nvPicPr>
        <p:blipFill>
          <a:blip r:embed="rId3">
            <a:alphaModFix/>
          </a:blip>
          <a:stretch>
            <a:fillRect/>
          </a:stretch>
        </p:blipFill>
        <p:spPr>
          <a:xfrm>
            <a:off x="2782075" y="1111250"/>
            <a:ext cx="3659200" cy="3198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and Conclusion</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61111"/>
              <a:buFont typeface="Arial"/>
              <a:buNone/>
            </a:pPr>
            <a:r>
              <a:rPr lang="en">
                <a:solidFill>
                  <a:schemeClr val="dk1"/>
                </a:solidFill>
              </a:rPr>
              <a:t>The motivation for the study was to find the most accurate Machine Learning classification</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algorithm for prediction of cardiovascular disease. This study compares the accuracy and</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recall score of 9 algorithms namely Logistic regression, K-Nearest Neighbour, Support Vector</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Machine, Random Forests and Naive Bayes. Data is collected from the dataset published by</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Svetlana Ulianova as in the title of Cardiovascular Disease dataset.</a:t>
            </a:r>
            <a:endParaRPr>
              <a:solidFill>
                <a:schemeClr val="dk1"/>
              </a:solidFill>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
        <p:nvSpPr>
          <p:cNvPr id="230" name="Google Shape;23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0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3" name="Google Shape;73;p15"/>
          <p:cNvGraphicFramePr/>
          <p:nvPr/>
        </p:nvGraphicFramePr>
        <p:xfrm>
          <a:off x="344975" y="879122"/>
          <a:ext cx="3000000" cy="3000000"/>
        </p:xfrm>
        <a:graphic>
          <a:graphicData uri="http://schemas.openxmlformats.org/drawingml/2006/table">
            <a:tbl>
              <a:tblPr>
                <a:noFill/>
                <a:tableStyleId>{98C48F6C-E944-40B8-8306-FDB47970B4D0}</a:tableStyleId>
              </a:tblPr>
              <a:tblGrid>
                <a:gridCol w="3516075"/>
                <a:gridCol w="2502250"/>
                <a:gridCol w="2290675"/>
              </a:tblGrid>
              <a:tr h="374475">
                <a:tc>
                  <a:txBody>
                    <a:bodyPr/>
                    <a:lstStyle/>
                    <a:p>
                      <a:pPr indent="0" lvl="0" marL="0" rtl="0" algn="ctr">
                        <a:spcBef>
                          <a:spcPts val="0"/>
                        </a:spcBef>
                        <a:spcAft>
                          <a:spcPts val="0"/>
                        </a:spcAft>
                        <a:buNone/>
                      </a:pPr>
                      <a:r>
                        <a:rPr b="1" lang="en" sz="1300"/>
                        <a:t>Previous</a:t>
                      </a:r>
                      <a:r>
                        <a:rPr b="1" lang="en" sz="1300"/>
                        <a:t> Work</a:t>
                      </a:r>
                      <a:endParaRPr b="1" sz="1300"/>
                    </a:p>
                  </a:txBody>
                  <a:tcPr marT="91425" marB="91425" marR="91425" marL="91425"/>
                </a:tc>
                <a:tc>
                  <a:txBody>
                    <a:bodyPr/>
                    <a:lstStyle/>
                    <a:p>
                      <a:pPr indent="0" lvl="0" marL="0" rtl="0" algn="ctr">
                        <a:spcBef>
                          <a:spcPts val="0"/>
                        </a:spcBef>
                        <a:spcAft>
                          <a:spcPts val="0"/>
                        </a:spcAft>
                        <a:buNone/>
                      </a:pPr>
                      <a:r>
                        <a:rPr b="1" lang="en" sz="1300"/>
                        <a:t>Author</a:t>
                      </a:r>
                      <a:endParaRPr b="1" sz="1300"/>
                    </a:p>
                  </a:txBody>
                  <a:tcPr marT="91425" marB="91425" marR="91425" marL="91425"/>
                </a:tc>
                <a:tc>
                  <a:txBody>
                    <a:bodyPr/>
                    <a:lstStyle/>
                    <a:p>
                      <a:pPr indent="0" lvl="0" marL="0" rtl="0" algn="ctr">
                        <a:spcBef>
                          <a:spcPts val="0"/>
                        </a:spcBef>
                        <a:spcAft>
                          <a:spcPts val="0"/>
                        </a:spcAft>
                        <a:buNone/>
                      </a:pPr>
                      <a:r>
                        <a:rPr b="1" lang="en" sz="1300"/>
                        <a:t>Methodology</a:t>
                      </a:r>
                      <a:endParaRPr b="1" sz="1300"/>
                    </a:p>
                  </a:txBody>
                  <a:tcPr marT="91425" marB="91425" marR="91425" marL="91425"/>
                </a:tc>
              </a:tr>
              <a:tr h="124485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Prediction of cardiovascular disease by applying a combination of principal component analysis with machine learning techniques (2021)</a:t>
                      </a:r>
                      <a:endParaRPr sz="1300">
                        <a:solidFill>
                          <a:schemeClr val="dk1"/>
                        </a:solidFill>
                        <a:highlight>
                          <a:srgbClr val="FFFFFF"/>
                        </a:highlight>
                      </a:endParaRPr>
                    </a:p>
                    <a:p>
                      <a:pPr indent="0" lvl="0" marL="0" rtl="0" algn="l">
                        <a:spcBef>
                          <a:spcPts val="0"/>
                        </a:spcBef>
                        <a:spcAft>
                          <a:spcPts val="0"/>
                        </a:spcAft>
                        <a:buNone/>
                      </a:pPr>
                      <a:r>
                        <a:t/>
                      </a:r>
                      <a:endParaRPr sz="9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Advait Shirvaikar, Advait Mandlik</a:t>
                      </a:r>
                      <a:endParaRPr sz="1300">
                        <a:solidFill>
                          <a:schemeClr val="dk1"/>
                        </a:solidFill>
                        <a:highlight>
                          <a:srgbClr val="FFFFFF"/>
                        </a:highlight>
                      </a:endParaRPr>
                    </a:p>
                    <a:p>
                      <a:pPr indent="0" lvl="0" marL="0" rtl="0" algn="l">
                        <a:spcBef>
                          <a:spcPts val="0"/>
                        </a:spcBef>
                        <a:spcAft>
                          <a:spcPts val="0"/>
                        </a:spcAft>
                        <a:buNone/>
                      </a:pPr>
                      <a:r>
                        <a:t/>
                      </a:r>
                      <a:endParaRPr sz="9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Logistic Regression,</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Support Vector Machine,</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K nearest neighbour,</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Random Forest</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Naive Bayes in combination with Principal Component Analysis (PCA)</a:t>
                      </a:r>
                      <a:endParaRPr sz="900">
                        <a:solidFill>
                          <a:schemeClr val="dk1"/>
                        </a:solidFill>
                        <a:highlight>
                          <a:srgbClr val="FFFFFF"/>
                        </a:highlight>
                      </a:endParaRPr>
                    </a:p>
                    <a:p>
                      <a:pPr indent="0" lvl="0" marL="0" rtl="0" algn="l">
                        <a:spcBef>
                          <a:spcPts val="0"/>
                        </a:spcBef>
                        <a:spcAft>
                          <a:spcPts val="0"/>
                        </a:spcAft>
                        <a:buNone/>
                      </a:pPr>
                      <a:r>
                        <a:t/>
                      </a:r>
                      <a:endParaRPr sz="900"/>
                    </a:p>
                  </a:txBody>
                  <a:tcPr marT="91425" marB="91425" marR="91425" marL="91425"/>
                </a:tc>
              </a:tr>
              <a:tr h="1029125">
                <a:tc>
                  <a:txBody>
                    <a:bodyPr/>
                    <a:lstStyle/>
                    <a:p>
                      <a:pPr indent="0" lvl="0" marL="0" rtl="0" algn="l">
                        <a:spcBef>
                          <a:spcPts val="0"/>
                        </a:spcBef>
                        <a:spcAft>
                          <a:spcPts val="0"/>
                        </a:spcAft>
                        <a:buNone/>
                      </a:pPr>
                      <a:r>
                        <a:rPr lang="en" sz="1300">
                          <a:solidFill>
                            <a:schemeClr val="dk1"/>
                          </a:solidFill>
                          <a:highlight>
                            <a:srgbClr val="FFFFFF"/>
                          </a:highlight>
                        </a:rPr>
                        <a:t>H</a:t>
                      </a:r>
                      <a:r>
                        <a:rPr lang="en" sz="1300">
                          <a:solidFill>
                            <a:schemeClr val="dk1"/>
                          </a:solidFill>
                          <a:highlight>
                            <a:srgbClr val="FFFFFF"/>
                          </a:highlight>
                        </a:rPr>
                        <a:t>eart disease prediction using machine learning (2021)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highlight>
                            <a:srgbClr val="FFFFFF"/>
                          </a:highlight>
                        </a:rPr>
                        <a:t>A. K. Anupama Yadav, Levish Gediya</a:t>
                      </a:r>
                      <a:endParaRPr sz="1300"/>
                    </a:p>
                  </a:txBody>
                  <a:tcPr marT="91425" marB="91425" marR="91425" marL="91425"/>
                </a:tc>
                <a:tc>
                  <a:txBody>
                    <a:bodyPr/>
                    <a:lstStyle/>
                    <a:p>
                      <a:pPr indent="0" lvl="0" marL="0" rtl="0" algn="l">
                        <a:spcBef>
                          <a:spcPts val="0"/>
                        </a:spcBef>
                        <a:spcAft>
                          <a:spcPts val="0"/>
                        </a:spcAft>
                        <a:buNone/>
                      </a:pPr>
                      <a:r>
                        <a:rPr lang="en" sz="900">
                          <a:solidFill>
                            <a:schemeClr val="dk1"/>
                          </a:solidFill>
                          <a:highlight>
                            <a:srgbClr val="FFFFFF"/>
                          </a:highlight>
                        </a:rPr>
                        <a:t>KNN </a:t>
                      </a:r>
                      <a:endParaRPr sz="900">
                        <a:solidFill>
                          <a:schemeClr val="dk1"/>
                        </a:solidFill>
                        <a:highlight>
                          <a:srgbClr val="FFFFFF"/>
                        </a:highlight>
                      </a:endParaRPr>
                    </a:p>
                    <a:p>
                      <a:pPr indent="0" lvl="0" marL="0" rtl="0" algn="l">
                        <a:spcBef>
                          <a:spcPts val="0"/>
                        </a:spcBef>
                        <a:spcAft>
                          <a:spcPts val="0"/>
                        </a:spcAft>
                        <a:buNone/>
                      </a:pPr>
                      <a:r>
                        <a:rPr lang="en" sz="900">
                          <a:solidFill>
                            <a:schemeClr val="dk1"/>
                          </a:solidFill>
                          <a:highlight>
                            <a:srgbClr val="FFFFFF"/>
                          </a:highlight>
                        </a:rPr>
                        <a:t>random forest</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Decision tree</a:t>
                      </a:r>
                      <a:endParaRPr sz="900">
                        <a:solidFill>
                          <a:schemeClr val="dk1"/>
                        </a:solidFill>
                        <a:highlight>
                          <a:srgbClr val="FFFFFF"/>
                        </a:highlight>
                      </a:endParaRPr>
                    </a:p>
                    <a:p>
                      <a:pPr indent="0" lvl="0" marL="0" rtl="0" algn="l">
                        <a:lnSpc>
                          <a:spcPct val="115000"/>
                        </a:lnSpc>
                        <a:spcBef>
                          <a:spcPts val="0"/>
                        </a:spcBef>
                        <a:spcAft>
                          <a:spcPts val="0"/>
                        </a:spcAft>
                        <a:buNone/>
                      </a:pPr>
                      <a:r>
                        <a:rPr lang="en" sz="900">
                          <a:solidFill>
                            <a:schemeClr val="dk1"/>
                          </a:solidFill>
                          <a:highlight>
                            <a:srgbClr val="FFFFFF"/>
                          </a:highlight>
                        </a:rPr>
                        <a:t>SVM </a:t>
                      </a:r>
                      <a:endParaRPr sz="900">
                        <a:solidFill>
                          <a:schemeClr val="dk1"/>
                        </a:solidFill>
                        <a:highlight>
                          <a:srgbClr val="FFFFFF"/>
                        </a:highlight>
                      </a:endParaRPr>
                    </a:p>
                    <a:p>
                      <a:pPr indent="0" lvl="0" marL="0" rtl="0" algn="l">
                        <a:spcBef>
                          <a:spcPts val="0"/>
                        </a:spcBef>
                        <a:spcAft>
                          <a:spcPts val="0"/>
                        </a:spcAft>
                        <a:buNone/>
                      </a:pPr>
                      <a:r>
                        <a:rPr lang="en" sz="900">
                          <a:solidFill>
                            <a:schemeClr val="dk1"/>
                          </a:solidFill>
                          <a:highlight>
                            <a:srgbClr val="FFFFFF"/>
                          </a:highlight>
                        </a:rPr>
                        <a:t>Gaussian SVM</a:t>
                      </a:r>
                      <a:endParaRPr sz="900">
                        <a:solidFill>
                          <a:schemeClr val="dk1"/>
                        </a:solidFill>
                        <a:highlight>
                          <a:srgbClr val="FFFFFF"/>
                        </a:highlight>
                      </a:endParaRPr>
                    </a:p>
                    <a:p>
                      <a:pPr indent="0" lvl="0" marL="0" rtl="0" algn="l">
                        <a:spcBef>
                          <a:spcPts val="0"/>
                        </a:spcBef>
                        <a:spcAft>
                          <a:spcPts val="0"/>
                        </a:spcAft>
                        <a:buNone/>
                      </a:pPr>
                      <a:r>
                        <a:t/>
                      </a:r>
                      <a:endParaRPr sz="900">
                        <a:solidFill>
                          <a:schemeClr val="dk1"/>
                        </a:solidFill>
                        <a:highlight>
                          <a:srgbClr val="FFFFFF"/>
                        </a:highlight>
                      </a:endParaRPr>
                    </a:p>
                  </a:txBody>
                  <a:tcPr marT="91425" marB="91425" marR="91425" marL="91425"/>
                </a:tc>
              </a:tr>
              <a:tr h="124485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Cardiovascular disease predicti</a:t>
                      </a:r>
                      <a:r>
                        <a:rPr lang="en" sz="1300">
                          <a:solidFill>
                            <a:schemeClr val="dk1"/>
                          </a:solidFill>
                          <a:highlight>
                            <a:srgbClr val="FFFFFF"/>
                          </a:highlight>
                        </a:rPr>
                        <a:t>on </a:t>
                      </a:r>
                      <a:r>
                        <a:rPr lang="en" sz="1300">
                          <a:solidFill>
                            <a:schemeClr val="dk1"/>
                          </a:solidFill>
                          <a:highlight>
                            <a:srgbClr val="FFFFFF"/>
                          </a:highlight>
                        </a:rPr>
                        <a:t>using machine learning (2020)</a:t>
                      </a:r>
                      <a:endParaRPr sz="1300">
                        <a:solidFill>
                          <a:schemeClr val="dk1"/>
                        </a:solidFill>
                        <a:highlight>
                          <a:srgbClr val="FFFFFF"/>
                        </a:highlight>
                      </a:endParaRPr>
                    </a:p>
                    <a:p>
                      <a:pPr indent="0" lvl="0" marL="0" rtl="0" algn="l">
                        <a:spcBef>
                          <a:spcPts val="0"/>
                        </a:spcBef>
                        <a:spcAft>
                          <a:spcPts val="0"/>
                        </a:spcAft>
                        <a:buNone/>
                      </a:pPr>
                      <a:r>
                        <a:t/>
                      </a:r>
                      <a:endParaRPr sz="9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D. Kumar, Bavithra</a:t>
                      </a:r>
                      <a:endParaRPr sz="1300">
                        <a:solidFill>
                          <a:schemeClr val="dk1"/>
                        </a:solidFill>
                        <a:highlight>
                          <a:srgbClr val="FFFFFF"/>
                        </a:highlight>
                      </a:endParaRPr>
                    </a:p>
                    <a:p>
                      <a:pPr indent="0" lvl="0" marL="0" rtl="0" algn="l">
                        <a:spcBef>
                          <a:spcPts val="0"/>
                        </a:spcBef>
                        <a:spcAft>
                          <a:spcPts val="0"/>
                        </a:spcAft>
                        <a:buNone/>
                      </a:pPr>
                      <a:r>
                        <a:t/>
                      </a:r>
                      <a:endParaRPr sz="9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Logistic Regression, Support Vector Machines (SVM), K-Nearest Neighbors (KNN), Naive Bayes,</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Random Forest Supervised Learning algorithms.</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4">
                <a:solidFill>
                  <a:schemeClr val="dk1"/>
                </a:solidFill>
              </a:rPr>
              <a:t>We collected the dataset from </a:t>
            </a:r>
            <a:r>
              <a:rPr lang="en" sz="1604" u="sng">
                <a:solidFill>
                  <a:schemeClr val="accent1"/>
                </a:solidFill>
                <a:hlinkClick r:id="rId3">
                  <a:extLst>
                    <a:ext uri="{A12FA001-AC4F-418D-AE19-62706E023703}">
                      <ahyp:hlinkClr val="tx"/>
                    </a:ext>
                  </a:extLst>
                </a:hlinkClick>
              </a:rPr>
              <a:t>Kaggle</a:t>
            </a:r>
            <a:r>
              <a:rPr lang="en" sz="1604">
                <a:solidFill>
                  <a:schemeClr val="dk1"/>
                </a:solidFill>
              </a:rPr>
              <a:t>. The dataset contains 70,000 rows(samples) and 13 columns(including the features and label) in total. The feature names and label are shown here:</a:t>
            </a:r>
            <a:endParaRPr sz="1604">
              <a:solidFill>
                <a:schemeClr val="dk1"/>
              </a:solidFill>
            </a:endParaRPr>
          </a:p>
          <a:p>
            <a:pPr indent="0" lvl="0" marL="457200" rtl="0" algn="l">
              <a:lnSpc>
                <a:spcPct val="150000"/>
              </a:lnSpc>
              <a:spcBef>
                <a:spcPts val="1200"/>
              </a:spcBef>
              <a:spcAft>
                <a:spcPts val="0"/>
              </a:spcAft>
              <a:buNone/>
            </a:pPr>
            <a:r>
              <a:t/>
            </a:r>
            <a:endParaRPr sz="4136"/>
          </a:p>
          <a:p>
            <a:pPr indent="0" lvl="0" marL="0" rtl="0" algn="l">
              <a:spcBef>
                <a:spcPts val="1200"/>
              </a:spcBef>
              <a:spcAft>
                <a:spcPts val="1200"/>
              </a:spcAft>
              <a:buNone/>
            </a:pPr>
            <a:r>
              <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a:blip r:embed="rId4">
            <a:alphaModFix/>
          </a:blip>
          <a:stretch>
            <a:fillRect/>
          </a:stretch>
        </p:blipFill>
        <p:spPr>
          <a:xfrm>
            <a:off x="2972238" y="2100988"/>
            <a:ext cx="3000375" cy="256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Visualization</a:t>
            </a:r>
            <a:endParaRPr/>
          </a:p>
        </p:txBody>
      </p:sp>
      <p:sp>
        <p:nvSpPr>
          <p:cNvPr id="87" name="Google Shape;87;p17"/>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 in days</a:t>
            </a:r>
            <a:endParaRPr/>
          </a:p>
        </p:txBody>
      </p:sp>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7"/>
          <p:cNvPicPr preferRelativeResize="0"/>
          <p:nvPr/>
        </p:nvPicPr>
        <p:blipFill>
          <a:blip r:embed="rId3">
            <a:alphaModFix/>
          </a:blip>
          <a:stretch>
            <a:fillRect/>
          </a:stretch>
        </p:blipFill>
        <p:spPr>
          <a:xfrm>
            <a:off x="2436375" y="1517550"/>
            <a:ext cx="4516475" cy="301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218875"/>
            <a:ext cx="8520600" cy="435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Gender</a:t>
            </a:r>
            <a:endParaRPr/>
          </a:p>
          <a:p>
            <a:pPr indent="0" lvl="0" marL="457200" rtl="0" algn="l">
              <a:spcBef>
                <a:spcPts val="1200"/>
              </a:spcBef>
              <a:spcAft>
                <a:spcPts val="1200"/>
              </a:spcAft>
              <a:buNone/>
            </a:pPr>
            <a:r>
              <a:t/>
            </a:r>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8"/>
          <p:cNvPicPr preferRelativeResize="0"/>
          <p:nvPr/>
        </p:nvPicPr>
        <p:blipFill>
          <a:blip r:embed="rId3">
            <a:alphaModFix/>
          </a:blip>
          <a:stretch>
            <a:fillRect/>
          </a:stretch>
        </p:blipFill>
        <p:spPr>
          <a:xfrm>
            <a:off x="1139748" y="1162050"/>
            <a:ext cx="7158049" cy="281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1" type="body"/>
          </p:nvPr>
        </p:nvSpPr>
        <p:spPr>
          <a:xfrm>
            <a:off x="311700" y="218875"/>
            <a:ext cx="8520600" cy="435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Cardiovascular or not</a:t>
            </a:r>
            <a:endParaRPr/>
          </a:p>
          <a:p>
            <a:pPr indent="0" lvl="0" marL="457200" rtl="0" algn="l">
              <a:spcBef>
                <a:spcPts val="1200"/>
              </a:spcBef>
              <a:spcAft>
                <a:spcPts val="1200"/>
              </a:spcAft>
              <a:buNone/>
            </a:pPr>
            <a:r>
              <a:t/>
            </a:r>
            <a:endParaRPr/>
          </a:p>
        </p:txBody>
      </p:sp>
      <p:sp>
        <p:nvSpPr>
          <p:cNvPr id="102" name="Google Shape;10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9"/>
          <p:cNvPicPr preferRelativeResize="0"/>
          <p:nvPr/>
        </p:nvPicPr>
        <p:blipFill>
          <a:blip r:embed="rId3">
            <a:alphaModFix/>
          </a:blip>
          <a:stretch>
            <a:fillRect/>
          </a:stretch>
        </p:blipFill>
        <p:spPr>
          <a:xfrm>
            <a:off x="877849" y="1162050"/>
            <a:ext cx="7594600" cy="281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 </a:t>
            </a:r>
            <a:endParaRPr/>
          </a:p>
          <a:p>
            <a:pPr indent="0" lvl="0" marL="0" rtl="0" algn="l">
              <a:spcBef>
                <a:spcPts val="0"/>
              </a:spcBef>
              <a:spcAft>
                <a:spcPts val="0"/>
              </a:spcAft>
              <a:buNone/>
            </a:pPr>
            <a:r>
              <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Rounding of the age in the dataset</a:t>
            </a:r>
            <a:endParaRPr sz="1600">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Calculation of body mass index</a:t>
            </a:r>
            <a:endParaRPr>
              <a:solidFill>
                <a:schemeClr val="dk1"/>
              </a:solidFill>
            </a:endParaRPr>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20"/>
          <p:cNvPicPr preferRelativeResize="0"/>
          <p:nvPr/>
        </p:nvPicPr>
        <p:blipFill>
          <a:blip r:embed="rId3">
            <a:alphaModFix/>
          </a:blip>
          <a:stretch>
            <a:fillRect/>
          </a:stretch>
        </p:blipFill>
        <p:spPr>
          <a:xfrm>
            <a:off x="4607838" y="1070150"/>
            <a:ext cx="3414374" cy="1280398"/>
          </a:xfrm>
          <a:prstGeom prst="rect">
            <a:avLst/>
          </a:prstGeom>
          <a:noFill/>
          <a:ln>
            <a:noFill/>
          </a:ln>
        </p:spPr>
      </p:pic>
      <p:pic>
        <p:nvPicPr>
          <p:cNvPr id="112" name="Google Shape;112;p20"/>
          <p:cNvPicPr preferRelativeResize="0"/>
          <p:nvPr/>
        </p:nvPicPr>
        <p:blipFill>
          <a:blip r:embed="rId4">
            <a:alphaModFix/>
          </a:blip>
          <a:stretch>
            <a:fillRect/>
          </a:stretch>
        </p:blipFill>
        <p:spPr>
          <a:xfrm>
            <a:off x="4572000" y="2677875"/>
            <a:ext cx="3840000" cy="198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Correlation</a:t>
            </a:r>
            <a:endParaRPr/>
          </a:p>
        </p:txBody>
      </p:sp>
      <p:sp>
        <p:nvSpPr>
          <p:cNvPr id="119" name="Google Shape;1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1"/>
          <p:cNvPicPr preferRelativeResize="0"/>
          <p:nvPr/>
        </p:nvPicPr>
        <p:blipFill>
          <a:blip r:embed="rId3">
            <a:alphaModFix/>
          </a:blip>
          <a:stretch>
            <a:fillRect/>
          </a:stretch>
        </p:blipFill>
        <p:spPr>
          <a:xfrm>
            <a:off x="1875000" y="1685325"/>
            <a:ext cx="5632326" cy="3115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